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8" d="100"/>
          <a:sy n="78" d="100"/>
        </p:scale>
        <p:origin x="648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DE5B4C-4C86-4350-86F4-2E9F40203F25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2328FA-6E71-4150-BFCA-088E14B556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83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2C40B1-200C-4890-A647-166C9E8C40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557096-F284-4480-84DA-B9423DFDEE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C791CF-9528-40DC-982A-5C731DBF46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B4500-26BE-4BB1-B3BD-2E66BFC1996B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6461F1-0C66-4D14-A332-F8CD5F8CD4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AE1EF9-5871-46A9-B28C-90605A136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C48C9-2EC0-428E-9B10-0A10330DC8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1651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694B02-0FC0-4F3A-BD44-12EA1AE58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27E4C0-3F5E-4B7A-89B2-1595C1AA1B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EC9F02-EAD5-4557-BD7A-9ADA88D98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B4500-26BE-4BB1-B3BD-2E66BFC1996B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B92771-193D-4EFB-938C-E402CDB78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E98A3A-9CE1-466A-A101-56EC636AC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C48C9-2EC0-428E-9B10-0A10330DC8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069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9C70A53-B33C-4274-A860-394463A42B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D676CE-1772-4B54-8B70-FC7BF1E019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95BA9A-B454-429B-A050-00E916894C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B4500-26BE-4BB1-B3BD-2E66BFC1996B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933803-14BC-449C-9101-BC41DA286E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7C1B68-7AC3-41FB-A875-6DCF30E7D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C48C9-2EC0-428E-9B10-0A10330DC8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490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5AFFB4-07AC-4C76-8B03-6764DCB2F2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44F3DD-68D8-4941-B87F-496B314D02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8682D0-D3A2-4F94-A261-7FD4CA0129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B4500-26BE-4BB1-B3BD-2E66BFC1996B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27BA56-4BAC-40F5-AD11-DABF30AB57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3AF871-411C-4824-9CA6-B4961E31C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C48C9-2EC0-428E-9B10-0A10330DC8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232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C27959-6714-495F-A390-18CD9AA93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FA503E-D773-4270-851A-380E3A1A0F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DD1BA3-F40D-4ED5-AA03-9496D70C6B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B4500-26BE-4BB1-B3BD-2E66BFC1996B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700AC7-D33A-4933-8D76-5C20415FBC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AEBF5A-888A-4015-AC14-152242387A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C48C9-2EC0-428E-9B10-0A10330DC8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54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92CC34-7F2F-4B9A-A28E-D66901EA82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C916C7-362D-4B04-A3FF-88120A61D3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552F38-951D-4808-BE08-A0C36ACA6A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108885-A9BD-4BD9-B707-FFC1DAC953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B4500-26BE-4BB1-B3BD-2E66BFC1996B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713779-A73E-43F7-A3A3-95B1B50669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4E30BB-143C-4A07-93DC-B35891652D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C48C9-2EC0-428E-9B10-0A10330DC8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7791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0E8FFF-789F-49EB-8D7F-E88F19729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D9BA9F-EF15-4EBC-854B-10E93ECFA0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E31FF6-D795-4D68-B5BB-FAA16AAF22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7A2DD9-7959-49BA-A2ED-CDD3638F1B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FE054FF-D7F0-491C-8881-0741E3E99E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489A6A-7972-48B2-A202-6B422F7C04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B4500-26BE-4BB1-B3BD-2E66BFC1996B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0DE3D58-AB35-450D-A639-098B809929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91BA548-5140-452D-9DFE-F8B133850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C48C9-2EC0-428E-9B10-0A10330DC8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009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6BC045-9959-42B6-AAC1-7860AF4DD1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F555F78-8AC2-465B-970C-1465D17B2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B4500-26BE-4BB1-B3BD-2E66BFC1996B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DCA36F-8A14-4DA0-B2B5-D156BA6797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58414B-E55E-4A2C-ABF1-9718A702C9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C48C9-2EC0-428E-9B10-0A10330DC8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02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EEC0C43-2E7A-4704-B2D4-63086712F9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B4500-26BE-4BB1-B3BD-2E66BFC1996B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15FEAC0-5E35-4226-9830-AB666FD71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4994FA-A0DE-4E43-84CD-915CDEAB2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C48C9-2EC0-428E-9B10-0A10330DC8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015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B6B3C-B4F4-49BC-B8C1-A9F727F1A8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0E1E50-18AD-4C33-AC5F-A9F0B78C9E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6AA2CD-D1BA-446F-9476-7421CB55C0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30D49C-5993-4D89-BC2E-42CA2FB6E4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B4500-26BE-4BB1-B3BD-2E66BFC1996B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C81C10-653A-416D-89C4-41800E807A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514CCB-BBED-431C-99CF-658B23BF4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C48C9-2EC0-428E-9B10-0A10330DC8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136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CA050F-93C1-489A-98D9-577FE35AA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BEC52B4-0D07-444D-9665-07FAB9118E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3C76C9-EBF2-4CEC-B634-49A2E553C4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802DE4-393F-4ACF-BDC8-4D5F31FB31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B4500-26BE-4BB1-B3BD-2E66BFC1996B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EE9C18-5F6E-4029-B4C7-424AFD86D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F62877-3175-4C70-A239-08C7074D2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C48C9-2EC0-428E-9B10-0A10330DC8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598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C7C0EEB-BEE1-49A9-A171-D98F2A9D5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6AAB67-46ED-4F03-AAC5-BEC63391B2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19CC34-AFCB-4CBC-BF62-0F61AEE7A3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DB4500-26BE-4BB1-B3BD-2E66BFC1996B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5D741F-841E-4787-A4EF-7338C77E78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E8F76C-DD41-41D8-A358-EEE502D83E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BC48C9-2EC0-428E-9B10-0A10330DC8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964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5CC2189A-F969-406F-B38E-981C27B91A18}"/>
              </a:ext>
            </a:extLst>
          </p:cNvPr>
          <p:cNvSpPr txBox="1"/>
          <p:nvPr/>
        </p:nvSpPr>
        <p:spPr>
          <a:xfrm>
            <a:off x="3048000" y="3244334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b="0" i="0" u="none" strike="noStrike" dirty="0"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 </a:t>
            </a:r>
            <a:r>
              <a:rPr lang="en-US" dirty="0"/>
              <a:t> 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89BC2F58-7C48-4284-AD7F-3FFB9B8BA2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702541"/>
              </p:ext>
            </p:extLst>
          </p:nvPr>
        </p:nvGraphicFramePr>
        <p:xfrm>
          <a:off x="0" y="512956"/>
          <a:ext cx="8408021" cy="6439053"/>
        </p:xfrm>
        <a:graphic>
          <a:graphicData uri="http://schemas.openxmlformats.org/drawingml/2006/table">
            <a:tbl>
              <a:tblPr/>
              <a:tblGrid>
                <a:gridCol w="735414">
                  <a:extLst>
                    <a:ext uri="{9D8B030D-6E8A-4147-A177-3AD203B41FA5}">
                      <a16:colId xmlns:a16="http://schemas.microsoft.com/office/drawing/2014/main" val="584484176"/>
                    </a:ext>
                  </a:extLst>
                </a:gridCol>
                <a:gridCol w="1132669">
                  <a:extLst>
                    <a:ext uri="{9D8B030D-6E8A-4147-A177-3AD203B41FA5}">
                      <a16:colId xmlns:a16="http://schemas.microsoft.com/office/drawing/2014/main" val="1701433109"/>
                    </a:ext>
                  </a:extLst>
                </a:gridCol>
                <a:gridCol w="1260711">
                  <a:extLst>
                    <a:ext uri="{9D8B030D-6E8A-4147-A177-3AD203B41FA5}">
                      <a16:colId xmlns:a16="http://schemas.microsoft.com/office/drawing/2014/main" val="3061652683"/>
                    </a:ext>
                  </a:extLst>
                </a:gridCol>
                <a:gridCol w="1260711">
                  <a:extLst>
                    <a:ext uri="{9D8B030D-6E8A-4147-A177-3AD203B41FA5}">
                      <a16:colId xmlns:a16="http://schemas.microsoft.com/office/drawing/2014/main" val="2301500049"/>
                    </a:ext>
                  </a:extLst>
                </a:gridCol>
                <a:gridCol w="1313240">
                  <a:extLst>
                    <a:ext uri="{9D8B030D-6E8A-4147-A177-3AD203B41FA5}">
                      <a16:colId xmlns:a16="http://schemas.microsoft.com/office/drawing/2014/main" val="4100066673"/>
                    </a:ext>
                  </a:extLst>
                </a:gridCol>
                <a:gridCol w="1300108">
                  <a:extLst>
                    <a:ext uri="{9D8B030D-6E8A-4147-A177-3AD203B41FA5}">
                      <a16:colId xmlns:a16="http://schemas.microsoft.com/office/drawing/2014/main" val="3159446180"/>
                    </a:ext>
                  </a:extLst>
                </a:gridCol>
                <a:gridCol w="1405168">
                  <a:extLst>
                    <a:ext uri="{9D8B030D-6E8A-4147-A177-3AD203B41FA5}">
                      <a16:colId xmlns:a16="http://schemas.microsoft.com/office/drawing/2014/main" val="2513293160"/>
                    </a:ext>
                  </a:extLst>
                </a:gridCol>
              </a:tblGrid>
              <a:tr h="67269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LBS</a:t>
                      </a: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FFFF00"/>
                          </a:solidFill>
                          <a:effectLst/>
                          <a:latin typeface="Calibri" panose="020F0502020204030204" pitchFamily="34" charset="0"/>
                        </a:rPr>
                        <a:t>SEA DOG INN</a:t>
                      </a: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COMPETITOR 1  CLEAR LAKE</a:t>
                      </a: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COMPETITOR 2      KEMAH</a:t>
                      </a: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COMPETITOR 3  LEAGUE CITY</a:t>
                      </a: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COMPETITOR 4  LEAGUE CITY      </a:t>
                      </a: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COMPETITOR 5          WEBSTER</a:t>
                      </a: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6942330"/>
                  </a:ext>
                </a:extLst>
              </a:tr>
              <a:tr h="40769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0-30</a:t>
                      </a:r>
                    </a:p>
                  </a:txBody>
                  <a:tcPr marL="8273" marR="8273" marT="8273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FF00"/>
                          </a:solidFill>
                          <a:effectLst/>
                          <a:latin typeface="Calibri" panose="020F0502020204030204" pitchFamily="34" charset="0"/>
                        </a:rPr>
                        <a:t>$38</a:t>
                      </a:r>
                    </a:p>
                  </a:txBody>
                  <a:tcPr marL="8273" marR="8273" marT="82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$38</a:t>
                      </a:r>
                    </a:p>
                  </a:txBody>
                  <a:tcPr marL="8273" marR="8273" marT="82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$39</a:t>
                      </a:r>
                    </a:p>
                  </a:txBody>
                  <a:tcPr marL="8273" marR="8273" marT="82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$40</a:t>
                      </a:r>
                    </a:p>
                  </a:txBody>
                  <a:tcPr marL="8273" marR="8273" marT="82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$53</a:t>
                      </a:r>
                    </a:p>
                  </a:txBody>
                  <a:tcPr marL="8273" marR="8273" marT="82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$57</a:t>
                      </a:r>
                    </a:p>
                  </a:txBody>
                  <a:tcPr marL="8273" marR="8273" marT="82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0150219"/>
                  </a:ext>
                </a:extLst>
              </a:tr>
              <a:tr h="40769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31-60</a:t>
                      </a:r>
                    </a:p>
                  </a:txBody>
                  <a:tcPr marL="8273" marR="8273" marT="8273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FF00"/>
                          </a:solidFill>
                          <a:effectLst/>
                          <a:latin typeface="Calibri" panose="020F0502020204030204" pitchFamily="34" charset="0"/>
                        </a:rPr>
                        <a:t>$40</a:t>
                      </a:r>
                    </a:p>
                  </a:txBody>
                  <a:tcPr marL="8273" marR="8273" marT="82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$40</a:t>
                      </a:r>
                    </a:p>
                  </a:txBody>
                  <a:tcPr marL="8273" marR="8273" marT="82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$41</a:t>
                      </a:r>
                    </a:p>
                  </a:txBody>
                  <a:tcPr marL="8273" marR="8273" marT="82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$40</a:t>
                      </a:r>
                    </a:p>
                  </a:txBody>
                  <a:tcPr marL="8273" marR="8273" marT="82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$53</a:t>
                      </a:r>
                    </a:p>
                  </a:txBody>
                  <a:tcPr marL="8273" marR="8273" marT="82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$57</a:t>
                      </a:r>
                    </a:p>
                  </a:txBody>
                  <a:tcPr marL="8273" marR="8273" marT="82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5074754"/>
                  </a:ext>
                </a:extLst>
              </a:tr>
              <a:tr h="40769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61+</a:t>
                      </a:r>
                    </a:p>
                  </a:txBody>
                  <a:tcPr marL="8273" marR="8273" marT="8273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FF00"/>
                          </a:solidFill>
                          <a:effectLst/>
                          <a:latin typeface="Calibri" panose="020F0502020204030204" pitchFamily="34" charset="0"/>
                        </a:rPr>
                        <a:t>$42</a:t>
                      </a:r>
                    </a:p>
                  </a:txBody>
                  <a:tcPr marL="8273" marR="8273" marT="82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$41</a:t>
                      </a:r>
                    </a:p>
                  </a:txBody>
                  <a:tcPr marL="8273" marR="8273" marT="82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$43 to 45</a:t>
                      </a:r>
                    </a:p>
                  </a:txBody>
                  <a:tcPr marL="8273" marR="8273" marT="82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$40</a:t>
                      </a:r>
                    </a:p>
                  </a:txBody>
                  <a:tcPr marL="8273" marR="8273" marT="82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$53</a:t>
                      </a:r>
                    </a:p>
                  </a:txBody>
                  <a:tcPr marL="8273" marR="8273" marT="82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$57</a:t>
                      </a:r>
                    </a:p>
                  </a:txBody>
                  <a:tcPr marL="8273" marR="8273" marT="82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37359"/>
                  </a:ext>
                </a:extLst>
              </a:tr>
              <a:tr h="40769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CATS</a:t>
                      </a:r>
                    </a:p>
                  </a:txBody>
                  <a:tcPr marL="8273" marR="8273" marT="8273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FF00"/>
                          </a:solidFill>
                          <a:effectLst/>
                          <a:latin typeface="Calibri" panose="020F0502020204030204" pitchFamily="34" charset="0"/>
                        </a:rPr>
                        <a:t>$24</a:t>
                      </a:r>
                    </a:p>
                  </a:txBody>
                  <a:tcPr marL="8273" marR="8273" marT="82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$23</a:t>
                      </a:r>
                    </a:p>
                  </a:txBody>
                  <a:tcPr marL="8273" marR="8273" marT="82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$25</a:t>
                      </a:r>
                    </a:p>
                  </a:txBody>
                  <a:tcPr marL="8273" marR="8273" marT="82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$31</a:t>
                      </a:r>
                    </a:p>
                  </a:txBody>
                  <a:tcPr marL="8273" marR="8273" marT="82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8273" marR="8273" marT="82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8273" marR="8273" marT="82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9231474"/>
                  </a:ext>
                </a:extLst>
              </a:tr>
              <a:tr h="40314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6350210"/>
                  </a:ext>
                </a:extLst>
              </a:tr>
              <a:tr h="1318976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DI </a:t>
                      </a:r>
                    </a:p>
                  </a:txBody>
                  <a:tcPr marL="8273" marR="8273" marT="8273" marB="0" anchor="b">
                    <a:lnL w="635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73" marR="8273" marT="8273" marB="0" anchor="b">
                    <a:lnL w="635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0557460"/>
                  </a:ext>
                </a:extLst>
              </a:tr>
              <a:tr h="509618"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7811336"/>
                  </a:ext>
                </a:extLst>
              </a:tr>
              <a:tr h="407694"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1335743"/>
                  </a:ext>
                </a:extLst>
              </a:tr>
              <a:tr h="407694"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4955513"/>
                  </a:ext>
                </a:extLst>
              </a:tr>
              <a:tr h="407694"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9074493"/>
                  </a:ext>
                </a:extLst>
              </a:tr>
              <a:tr h="407694"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7526060"/>
                  </a:ext>
                </a:extLst>
              </a:tr>
              <a:tr h="273069"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3521966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31149060-3E82-054C-FC88-7B809370FC69}"/>
              </a:ext>
            </a:extLst>
          </p:cNvPr>
          <p:cNvSpPr txBox="1"/>
          <p:nvPr/>
        </p:nvSpPr>
        <p:spPr>
          <a:xfrm>
            <a:off x="-1" y="3244334"/>
            <a:ext cx="87596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SDI rate includes an after hours potty break.  Most competitors only give 2 potty breaks</a:t>
            </a:r>
          </a:p>
        </p:txBody>
      </p:sp>
    </p:spTree>
    <p:extLst>
      <p:ext uri="{BB962C8B-B14F-4D97-AF65-F5344CB8AC3E}">
        <p14:creationId xmlns:p14="http://schemas.microsoft.com/office/powerpoint/2010/main" val="31770674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103</Words>
  <Application>Microsoft Office PowerPoint</Application>
  <PresentationFormat>Widescreen</PresentationFormat>
  <Paragraphs>48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Howard Haskell</dc:creator>
  <cp:lastModifiedBy>Howard Haskell</cp:lastModifiedBy>
  <cp:revision>4</cp:revision>
  <dcterms:created xsi:type="dcterms:W3CDTF">2022-01-15T15:06:19Z</dcterms:created>
  <dcterms:modified xsi:type="dcterms:W3CDTF">2025-09-05T20:23:05Z</dcterms:modified>
</cp:coreProperties>
</file>